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sldIdLst>
    <p:sldId id="281" r:id="rId2"/>
    <p:sldId id="256" r:id="rId3"/>
    <p:sldId id="257" r:id="rId4"/>
    <p:sldId id="258" r:id="rId5"/>
    <p:sldId id="259" r:id="rId6"/>
    <p:sldId id="260" r:id="rId7"/>
    <p:sldId id="261" r:id="rId8"/>
    <p:sldId id="273" r:id="rId9"/>
    <p:sldId id="263" r:id="rId10"/>
    <p:sldId id="267" r:id="rId11"/>
    <p:sldId id="268" r:id="rId12"/>
    <p:sldId id="274" r:id="rId13"/>
    <p:sldId id="269" r:id="rId14"/>
    <p:sldId id="271" r:id="rId15"/>
    <p:sldId id="275" r:id="rId16"/>
    <p:sldId id="276" r:id="rId17"/>
    <p:sldId id="277" r:id="rId18"/>
    <p:sldId id="278" r:id="rId19"/>
    <p:sldId id="280" r:id="rId20"/>
    <p:sldId id="279" r:id="rId21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A3014-C439-4535-BAB2-08D5BD966F23}" type="datetimeFigureOut">
              <a:rPr lang="hr-HR" smtClean="0"/>
              <a:t>14.12.2014.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F6E3B-8A6A-480E-8EA8-067D27E10711}" type="slidenum">
              <a:rPr lang="hr-HR" smtClean="0"/>
              <a:t>‹#›</a:t>
            </a:fld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smtClean="0"/>
              <a:t>Uredite stil podnaslova matrice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A3014-C439-4535-BAB2-08D5BD966F23}" type="datetimeFigureOut">
              <a:rPr lang="hr-HR" smtClean="0"/>
              <a:t>14.12.2014.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F6E3B-8A6A-480E-8EA8-067D27E10711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A3014-C439-4535-BAB2-08D5BD966F23}" type="datetimeFigureOut">
              <a:rPr lang="hr-HR" smtClean="0"/>
              <a:t>14.12.2014.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F6E3B-8A6A-480E-8EA8-067D27E10711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A3014-C439-4535-BAB2-08D5BD966F23}" type="datetimeFigureOut">
              <a:rPr lang="hr-HR" smtClean="0"/>
              <a:t>14.12.2014.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F6E3B-8A6A-480E-8EA8-067D27E10711}" type="slidenum">
              <a:rPr lang="hr-HR" smtClean="0"/>
              <a:t>‹#›</a:t>
            </a:fld>
            <a:endParaRPr lang="hr-HR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A3014-C439-4535-BAB2-08D5BD966F23}" type="datetimeFigureOut">
              <a:rPr lang="hr-HR" smtClean="0"/>
              <a:t>14.12.2014.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F6E3B-8A6A-480E-8EA8-067D27E10711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A3014-C439-4535-BAB2-08D5BD966F23}" type="datetimeFigureOut">
              <a:rPr lang="hr-HR" smtClean="0"/>
              <a:t>14.12.2014.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F6E3B-8A6A-480E-8EA8-067D27E10711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A3014-C439-4535-BAB2-08D5BD966F23}" type="datetimeFigureOut">
              <a:rPr lang="hr-HR" smtClean="0"/>
              <a:t>14.12.2014.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F6E3B-8A6A-480E-8EA8-067D27E10711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A3014-C439-4535-BAB2-08D5BD966F23}" type="datetimeFigureOut">
              <a:rPr lang="hr-HR" smtClean="0"/>
              <a:t>14.12.2014.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F6E3B-8A6A-480E-8EA8-067D27E10711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A3014-C439-4535-BAB2-08D5BD966F23}" type="datetimeFigureOut">
              <a:rPr lang="hr-HR" smtClean="0"/>
              <a:t>14.12.2014.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F6E3B-8A6A-480E-8EA8-067D27E10711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A3014-C439-4535-BAB2-08D5BD966F23}" type="datetimeFigureOut">
              <a:rPr lang="hr-HR" smtClean="0"/>
              <a:t>14.12.2014.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F6E3B-8A6A-480E-8EA8-067D27E10711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A3014-C439-4535-BAB2-08D5BD966F23}" type="datetimeFigureOut">
              <a:rPr lang="hr-HR" smtClean="0"/>
              <a:t>14.12.2014.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F6E3B-8A6A-480E-8EA8-067D27E10711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F29A3014-C439-4535-BAB2-08D5BD966F23}" type="datetimeFigureOut">
              <a:rPr lang="hr-HR" smtClean="0"/>
              <a:t>14.12.2014.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870F6E3B-8A6A-480E-8EA8-067D27E10711}" type="slidenum">
              <a:rPr lang="hr-HR" smtClean="0"/>
              <a:t>‹#›</a:t>
            </a:fld>
            <a:endParaRPr lang="hr-H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2.wav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79512" y="188640"/>
            <a:ext cx="8784976" cy="3096345"/>
          </a:xfrm>
        </p:spPr>
        <p:txBody>
          <a:bodyPr/>
          <a:lstStyle/>
          <a:p>
            <a:r>
              <a:rPr lang="hr-HR" sz="5400" dirty="0" smtClean="0">
                <a:latin typeface="Arial Black" pitchFamily="34" charset="0"/>
              </a:rPr>
              <a:t>Mjesečni projekt </a:t>
            </a:r>
            <a:br>
              <a:rPr lang="hr-HR" sz="5400" dirty="0" smtClean="0">
                <a:latin typeface="Arial Black" pitchFamily="34" charset="0"/>
              </a:rPr>
            </a:br>
            <a:r>
              <a:rPr lang="hr-HR" sz="5400" dirty="0" smtClean="0">
                <a:latin typeface="Arial Black" pitchFamily="34" charset="0"/>
              </a:rPr>
              <a:t>– </a:t>
            </a:r>
            <a:r>
              <a:rPr lang="hr-HR" sz="5400" i="1" dirty="0" smtClean="0">
                <a:latin typeface="Arial Black" pitchFamily="34" charset="0"/>
              </a:rPr>
              <a:t>STOP OVISNOSTI</a:t>
            </a:r>
            <a:endParaRPr lang="hr-HR" sz="5400" i="1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4067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iM\Desktop\zena-zrtv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00808"/>
            <a:ext cx="5040560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096" y="1700808"/>
            <a:ext cx="3312368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942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iM\Desktop\i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28800"/>
            <a:ext cx="8496944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9117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88640"/>
            <a:ext cx="3240360" cy="5472608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5896" y="188640"/>
            <a:ext cx="2304488" cy="5472608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4156" y="188640"/>
            <a:ext cx="2624307" cy="2952328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4157" y="3284984"/>
            <a:ext cx="2624307" cy="2376264"/>
          </a:xfrm>
          <a:prstGeom prst="rect">
            <a:avLst/>
          </a:prstGeom>
        </p:spPr>
      </p:pic>
      <p:sp>
        <p:nvSpPr>
          <p:cNvPr id="10" name="Podnaslov 9"/>
          <p:cNvSpPr>
            <a:spLocks noGrp="1"/>
          </p:cNvSpPr>
          <p:nvPr>
            <p:ph type="subTitle" idx="1"/>
          </p:nvPr>
        </p:nvSpPr>
        <p:spPr>
          <a:xfrm>
            <a:off x="467544" y="5771795"/>
            <a:ext cx="8064896" cy="826025"/>
          </a:xfrm>
        </p:spPr>
        <p:txBody>
          <a:bodyPr>
            <a:noAutofit/>
          </a:bodyPr>
          <a:lstStyle/>
          <a:p>
            <a:r>
              <a:rPr lang="hr-HR" sz="44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STOP</a:t>
            </a:r>
            <a:r>
              <a:rPr lang="hr-HR" sz="4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hr-HR" sz="44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PUŠENJU!</a:t>
            </a:r>
            <a:endParaRPr lang="hr-HR" sz="4400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291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4000" dirty="0" smtClean="0">
                <a:latin typeface="Arial Black" panose="020B0A04020102020204" pitchFamily="34" charset="0"/>
              </a:rPr>
              <a:t>KAKO POMOĆI OVISNIKU?</a:t>
            </a:r>
            <a:endParaRPr lang="hr-HR" sz="4000" dirty="0">
              <a:latin typeface="Arial Black" panose="020B0A04020102020204" pitchFamily="34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709120"/>
          </a:xfrm>
        </p:spPr>
        <p:txBody>
          <a:bodyPr>
            <a:normAutofit/>
          </a:bodyPr>
          <a:lstStyle/>
          <a:p>
            <a:r>
              <a:rPr lang="hr-HR" sz="3200" dirty="0"/>
              <a:t>Liječenje je dugotrajan proces i nikada nema garancije za izlječenje</a:t>
            </a:r>
            <a:r>
              <a:rPr lang="hr-HR" sz="3200" dirty="0" smtClean="0"/>
              <a:t>.</a:t>
            </a:r>
          </a:p>
          <a:p>
            <a:r>
              <a:rPr lang="hr-HR" sz="3200" dirty="0" smtClean="0"/>
              <a:t> </a:t>
            </a:r>
            <a:r>
              <a:rPr lang="hr-HR" sz="3200" dirty="0"/>
              <a:t>Liječenje se dijeli na ambulantno (ovisnik svakodnevno dobiva supstat na ruke i pije ga pred liječnikom opće prakse) i u zajednici (komuna) zatvorenog tipa bez lijekova i uz rad. </a:t>
            </a:r>
            <a:endParaRPr lang="hr-HR" sz="3200" dirty="0" smtClean="0"/>
          </a:p>
          <a:p>
            <a:r>
              <a:rPr lang="hr-HR" sz="3200" dirty="0" smtClean="0"/>
              <a:t>Tu </a:t>
            </a:r>
            <a:r>
              <a:rPr lang="hr-HR" sz="3200" dirty="0"/>
              <a:t>ovisnik ostaje koliko god je potrebno da se stabilizira i da se oporavi. 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28776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sz="7200" dirty="0" smtClean="0">
                <a:latin typeface="Arial Black" panose="020B0A04020102020204" pitchFamily="34" charset="0"/>
                <a:cs typeface="Aharoni" panose="02010803020104030203" pitchFamily="2" charset="-79"/>
              </a:rPr>
              <a:t>kraj</a:t>
            </a:r>
            <a:endParaRPr lang="hr-HR" sz="7200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6147" name="Picture 3" descr="C:\Users\MiM\Desktop\reci_ne_ovisnost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93297"/>
            <a:ext cx="8352928" cy="2309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avokutnik 5"/>
          <p:cNvSpPr/>
          <p:nvPr/>
        </p:nvSpPr>
        <p:spPr>
          <a:xfrm>
            <a:off x="609600" y="3852446"/>
            <a:ext cx="82828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r-HR" b="1" dirty="0"/>
              <a:t>Prezentaciju izradili učenici 7. E </a:t>
            </a:r>
            <a:r>
              <a:rPr lang="hr-HR" b="1" dirty="0" smtClean="0"/>
              <a:t>razreda:</a:t>
            </a:r>
          </a:p>
          <a:p>
            <a:pPr algn="r"/>
            <a:r>
              <a:rPr lang="hr-HR" dirty="0" smtClean="0"/>
              <a:t>Marko </a:t>
            </a:r>
            <a:r>
              <a:rPr lang="hr-HR" dirty="0"/>
              <a:t>Nujić</a:t>
            </a:r>
            <a:br>
              <a:rPr lang="hr-HR" dirty="0"/>
            </a:br>
            <a:r>
              <a:rPr lang="hr-HR" dirty="0"/>
              <a:t>Filip Gusak</a:t>
            </a:r>
            <a:br>
              <a:rPr lang="hr-HR" dirty="0"/>
            </a:br>
            <a:r>
              <a:rPr lang="hr-HR" dirty="0"/>
              <a:t>Marko Čačija</a:t>
            </a:r>
            <a:br>
              <a:rPr lang="hr-HR" dirty="0"/>
            </a:br>
            <a:r>
              <a:rPr lang="hr-HR" dirty="0"/>
              <a:t>Josip Sušić</a:t>
            </a:r>
            <a:br>
              <a:rPr lang="hr-HR" dirty="0"/>
            </a:br>
            <a:r>
              <a:rPr lang="hr-HR" dirty="0"/>
              <a:t>Andrej Matanović    </a:t>
            </a:r>
            <a:r>
              <a:rPr lang="hr-HR" dirty="0" smtClean="0"/>
              <a:t> </a:t>
            </a:r>
            <a:endParaRPr lang="hr-HR" dirty="0"/>
          </a:p>
          <a:p>
            <a:r>
              <a:rPr lang="hr-HR" sz="1200" dirty="0"/>
              <a:t> 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15739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14:doors dir="vert"/>
        <p:sndAc>
          <p:stSnd>
            <p:snd r:embed="rId2" name="applause.wav"/>
          </p:stSnd>
        </p:sndAc>
      </p:transition>
    </mc:Choice>
    <mc:Fallback xmlns="">
      <p:transition spd="slow">
        <p:fade/>
        <p:sndAc>
          <p:stSnd>
            <p:snd r:embed="rId5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475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8680"/>
            <a:ext cx="91295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89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1187624" y="261262"/>
            <a:ext cx="6912768" cy="625107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hr-HR" sz="11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ANKETA</a:t>
            </a:r>
            <a:endParaRPr lang="hr-HR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hr-HR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hr-HR" sz="11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Imate </a:t>
            </a:r>
            <a:r>
              <a:rPr lang="hr-HR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 u svojoj obitelji pušače?</a:t>
            </a:r>
            <a:endParaRPr lang="hr-HR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hr-HR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a) da			b) ne    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hr-HR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11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hr-HR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Smeta li vam miris, dim cigareta?</a:t>
            </a:r>
            <a:endParaRPr lang="hr-HR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hr-HR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a) da                                  b) ne                          c) malo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hr-HR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hr-HR" sz="11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hr-HR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O čemu sve možemo biti ovisni? Nabroji.</a:t>
            </a:r>
            <a:r>
              <a:rPr lang="hr-HR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______________________________________________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hr-HR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hr-HR" sz="11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hr-HR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Jesi li informiran o štetnosti pušenja i konzumiranja alkohola i na koji način (napiši na crtu)? </a:t>
            </a:r>
            <a:endParaRPr lang="hr-HR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hr-HR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a) da		b) ne   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hr-HR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Informira me</a:t>
            </a:r>
            <a:r>
              <a:rPr lang="hr-HR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(brat, sestra, roditelji, nastavnici, Internet, novine…)  ____________________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hr-HR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hr-HR" sz="11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hr-HR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Jesu li mladi informirani o posljedicama konzumiranja pušenja i alkohola?</a:t>
            </a:r>
            <a:endParaRPr lang="hr-HR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hr-HR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a) da			b) ne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hr-HR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hr-HR" sz="11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hr-HR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Jesi li probao pušiti cigarete?</a:t>
            </a:r>
            <a:endParaRPr lang="hr-HR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hr-HR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a) da                             b) ne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hr-HR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hr-HR" sz="11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lang="hr-HR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Pušiš li?</a:t>
            </a:r>
            <a:endParaRPr lang="hr-HR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hr-HR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a) da                   b) ne             c) samo ponekad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hr-HR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hr-HR" sz="11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r>
              <a:rPr lang="hr-HR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Puše li tvoji prijatelji?</a:t>
            </a:r>
            <a:endParaRPr lang="hr-HR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hr-HR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a) da                       b) ne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hr-HR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hr-HR" sz="11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</a:t>
            </a:r>
            <a:r>
              <a:rPr lang="hr-HR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Glavni razlozi zbog kojih učenici puše su:</a:t>
            </a:r>
            <a:endParaRPr lang="hr-HR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hr-HR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a) iz fore                                 b) misle da su frajeri/frajerice ili da ispadnu važni u društvu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hr-HR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c) da budu prihvaćeni          d) oponašaju odrasle          e) godi im i sviđa im se                                          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hr-HR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f) nešto drugo: __________________________            g) svi u društvu puše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hr-HR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hr-HR" sz="11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hr-HR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Utječe li pušenje na razvoj djeteta?</a:t>
            </a:r>
            <a:endParaRPr lang="hr-HR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hr-HR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a) da                       b) ne                     c) ne znam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hr-HR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hr-HR" sz="11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</a:t>
            </a:r>
            <a:r>
              <a:rPr lang="hr-HR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Konzumiraš li alkohol:</a:t>
            </a:r>
            <a:endParaRPr lang="hr-HR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hr-HR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a) </a:t>
            </a:r>
            <a:r>
              <a:rPr lang="hr-HR" sz="11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Često                 b</a:t>
            </a:r>
            <a:r>
              <a:rPr lang="hr-HR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hr-HR" sz="11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ponekad                     c</a:t>
            </a:r>
            <a:r>
              <a:rPr lang="hr-HR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ne, nikada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hr-HR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hr-HR" sz="11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</a:t>
            </a:r>
            <a:r>
              <a:rPr lang="hr-HR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Jesi li ikada kušao neko alkoholno piće, ako jesi koje i kojim povodom?</a:t>
            </a:r>
            <a:endParaRPr lang="hr-HR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hr-HR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hr-HR" sz="11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13.Kako provodiš slobodno vrijeme?</a:t>
            </a:r>
            <a:endParaRPr lang="hr-HR" sz="11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lphaLcParenR"/>
            </a:pPr>
            <a:r>
              <a:rPr lang="hr-HR" sz="11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Bavim </a:t>
            </a:r>
            <a:r>
              <a:rPr lang="hr-HR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sportom			b) Družim se s prijateljima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lphaLcParenR" startAt="3"/>
            </a:pPr>
            <a:r>
              <a:rPr lang="hr-HR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internetu igram igrice                          d) Gledam TV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lphaLcParenR" startAt="5"/>
            </a:pPr>
            <a:r>
              <a:rPr lang="hr-HR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Nešto drugo: ________________________________________________________________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hr-HR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14. Jesi li ovisan o internetu?           a) da                             b) ne</a:t>
            </a:r>
            <a:endParaRPr lang="hr-HR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hr-HR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hr-HR" sz="11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</a:t>
            </a:r>
            <a:r>
              <a:rPr lang="hr-HR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Koliko si često na internetu?    _____________________________________________________</a:t>
            </a:r>
            <a:endParaRPr lang="hr-HR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hr-HR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16. Napiši svoju poruku mladima o ovisnostima</a:t>
            </a:r>
            <a:r>
              <a:rPr lang="hr-HR" sz="11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.______________________________________________________________________________</a:t>
            </a:r>
          </a:p>
        </p:txBody>
      </p:sp>
      <p:sp>
        <p:nvSpPr>
          <p:cNvPr id="3" name="Pravokutnik 2"/>
          <p:cNvSpPr/>
          <p:nvPr/>
        </p:nvSpPr>
        <p:spPr>
          <a:xfrm>
            <a:off x="5508104" y="6488668"/>
            <a:ext cx="352839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</a:pPr>
            <a:r>
              <a:rPr lang="hr-HR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Anketu izradio:</a:t>
            </a:r>
            <a:r>
              <a:rPr lang="hr-HR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Gabrijel Veočić 7.E</a:t>
            </a:r>
            <a:endParaRPr lang="hr-H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Pravokutnik 3"/>
          <p:cNvSpPr/>
          <p:nvPr/>
        </p:nvSpPr>
        <p:spPr>
          <a:xfrm>
            <a:off x="1691679" y="-28289"/>
            <a:ext cx="594288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hr-HR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Mjesec borbe protiv ovisnosti </a:t>
            </a:r>
            <a:r>
              <a:rPr lang="hr-HR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(15</a:t>
            </a:r>
            <a:r>
              <a:rPr lang="hr-HR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studenoga – 15. prosinca 2014</a:t>
            </a:r>
            <a:r>
              <a:rPr lang="hr-HR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.)</a:t>
            </a:r>
            <a:endParaRPr lang="hr-HR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6038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1043608" y="358063"/>
            <a:ext cx="7272808" cy="636097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r-HR" sz="900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 anketi je sudjelovalo 40 učenika sedmih razreda Područne škole </a:t>
            </a:r>
            <a:r>
              <a:rPr lang="hr-HR" sz="900" dirty="0" err="1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Jelas</a:t>
            </a:r>
            <a:r>
              <a:rPr lang="hr-HR" sz="900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Anketa se sastoji od šesnaest (16) pitanja kojima smo ispitali razmišljanja učenika. </a:t>
            </a:r>
            <a:endParaRPr lang="hr-HR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r-HR" sz="900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Više od polovice učenika odgovorilo je da u svojoj obitelji imaju pušače, a na pitanje smeta li im dim cigareta podjednako odgovaraju malo i da dok 15 učenika odgovara da im ne smeta dim cigareta. Učenici nabrajaju da ovisni možemo biti o cigaretama, alkoholu, drogi te internetu, računalu (igricama), slatkišima, mobitelu, izgledu (1).</a:t>
            </a:r>
            <a:endParaRPr lang="hr-HR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r-HR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štetnosti pušenja i konzumiranja alkohola učenike informiraju uglavnom roditelji i nastavnici dok manji broj učenika navodi Internet kao izvor informacija. Također smatraju da su mladi informirani o posljedicama ovisnosti.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r-HR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Dvadeset i sedam učenika odgovara da nisu probali cigarete te da ne puše, dok 13 učenika odgovaraju da su probali zapaliti cigaretu, ali nisu pušači.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r-HR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Deset učenika navode da njihovi prijatelji puše te da borave u društvu pušača. Na pitanje zašto njihovi vršnjaci puše odgovaraju da misle da su time frajeri i važni u društvu. Manji broj navodi iz fore i jer im godi, da budu prihvaćeni i jer oponašaju odrasle.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r-HR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Učenici su svjesni da pušenje utječe na razvoj djeteta.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r-HR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Većina učenika ne konzumira alkohol. Neki su pak odgovorili da ponekad konzumiraju i to na svadbi, rođendanu ili nekom sličnom slavlju. Izdvojili su pelinkovac, rakiju, pivo i vino.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r-HR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Učenici slobodno vrijeme provode družeći se s prijateljima, baveći se sportom, igrajući računalne igrice te gledajući TV. Smatraju da nisu ovisni o Internetu. </a:t>
            </a:r>
            <a:endParaRPr lang="hr-HR" sz="11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r-HR" sz="1600" b="1" u="sng" dirty="0" smtClean="0">
                <a:latin typeface="Berlin Sans FB Demi" panose="020E08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Što su učenici poručili mladima: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r-HR" sz="11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Ovisnost </a:t>
            </a:r>
            <a:r>
              <a:rPr lang="hr-HR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 trovanje duše.</a:t>
            </a:r>
            <a:endParaRPr lang="hr-HR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r-HR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 pušite!</a:t>
            </a:r>
            <a:endParaRPr lang="hr-HR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r-HR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Čuvajte svoje zdravlje!</a:t>
            </a:r>
            <a:endParaRPr lang="hr-HR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r-HR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 uništavajte se!</a:t>
            </a:r>
            <a:endParaRPr lang="hr-HR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r-HR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 uništavaj svoj život!</a:t>
            </a:r>
            <a:endParaRPr lang="hr-HR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r-HR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Nemoj pušiti i piti…</a:t>
            </a:r>
            <a:endParaRPr lang="hr-HR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r-HR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Pušenje je štetno.</a:t>
            </a:r>
            <a:endParaRPr lang="hr-HR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r-HR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Bilo koja ovisnost je </a:t>
            </a:r>
            <a:r>
              <a:rPr lang="hr-HR" sz="11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najgora</a:t>
            </a:r>
            <a:r>
              <a:rPr lang="hr-HR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11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ovisnost.</a:t>
            </a:r>
            <a:endParaRPr lang="hr-HR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Pravokutnik 2"/>
          <p:cNvSpPr/>
          <p:nvPr/>
        </p:nvSpPr>
        <p:spPr>
          <a:xfrm>
            <a:off x="1262979" y="74682"/>
            <a:ext cx="683406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Rezultati ankete </a:t>
            </a:r>
            <a:endParaRPr lang="hr-HR" sz="1600" dirty="0"/>
          </a:p>
        </p:txBody>
      </p:sp>
    </p:spTree>
    <p:extLst>
      <p:ext uri="{BB962C8B-B14F-4D97-AF65-F5344CB8AC3E}">
        <p14:creationId xmlns:p14="http://schemas.microsoft.com/office/powerpoint/2010/main" val="859362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osipa\Desktop\7e ovisnost\DSCN37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822325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hr-HR" sz="9600" dirty="0" smtClean="0">
                <a:latin typeface="Arial Black" pitchFamily="34" charset="0"/>
              </a:rPr>
              <a:t>OVISNOSTI</a:t>
            </a:r>
            <a:endParaRPr lang="hr-HR" sz="9600" dirty="0">
              <a:latin typeface="Arial Black" pitchFamily="34" charset="0"/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4005064"/>
            <a:ext cx="6840760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10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5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8639"/>
            <a:ext cx="9144000" cy="6669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814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0" y="548680"/>
            <a:ext cx="7924800" cy="1224136"/>
          </a:xfrm>
        </p:spPr>
        <p:txBody>
          <a:bodyPr/>
          <a:lstStyle/>
          <a:p>
            <a:r>
              <a:rPr lang="hr-HR" sz="3600" b="1" dirty="0" smtClean="0">
                <a:latin typeface="Arial Black" pitchFamily="34" charset="0"/>
              </a:rPr>
              <a:t/>
            </a:r>
            <a:br>
              <a:rPr lang="hr-HR" sz="3600" b="1" dirty="0" smtClean="0">
                <a:latin typeface="Arial Black" pitchFamily="34" charset="0"/>
              </a:rPr>
            </a:br>
            <a:r>
              <a:rPr lang="hr-HR" sz="3600" b="1" dirty="0">
                <a:latin typeface="Arial Black" pitchFamily="34" charset="0"/>
              </a:rPr>
              <a:t/>
            </a:r>
            <a:br>
              <a:rPr lang="hr-HR" sz="3600" b="1" dirty="0">
                <a:latin typeface="Arial Black" pitchFamily="34" charset="0"/>
              </a:rPr>
            </a:br>
            <a:r>
              <a:rPr lang="hr-HR" sz="3600" b="1" dirty="0" smtClean="0">
                <a:latin typeface="Arial Black" pitchFamily="34" charset="0"/>
              </a:rPr>
              <a:t/>
            </a:r>
            <a:br>
              <a:rPr lang="hr-HR" sz="3600" b="1" dirty="0" smtClean="0">
                <a:latin typeface="Arial Black" pitchFamily="34" charset="0"/>
              </a:rPr>
            </a:br>
            <a:r>
              <a:rPr lang="hr-HR" sz="3600" b="1" dirty="0">
                <a:latin typeface="Arial Black" pitchFamily="34" charset="0"/>
              </a:rPr>
              <a:t/>
            </a:r>
            <a:br>
              <a:rPr lang="hr-HR" sz="3600" b="1" dirty="0">
                <a:latin typeface="Arial Black" pitchFamily="34" charset="0"/>
              </a:rPr>
            </a:br>
            <a:r>
              <a:rPr lang="hr-HR" sz="3600" b="1" dirty="0" smtClean="0">
                <a:latin typeface="Arial Black" pitchFamily="34" charset="0"/>
              </a:rPr>
              <a:t/>
            </a:r>
            <a:br>
              <a:rPr lang="hr-HR" sz="3600" b="1" dirty="0" smtClean="0">
                <a:latin typeface="Arial Black" pitchFamily="34" charset="0"/>
              </a:rPr>
            </a:br>
            <a:r>
              <a:rPr lang="hr-HR" sz="3600" b="1" dirty="0" smtClean="0">
                <a:latin typeface="Arial Black" pitchFamily="34" charset="0"/>
              </a:rPr>
              <a:t>Ovisnosti </a:t>
            </a:r>
            <a:r>
              <a:rPr lang="hr-HR" sz="3600" b="1" dirty="0">
                <a:latin typeface="Arial Black" pitchFamily="34" charset="0"/>
              </a:rPr>
              <a:t>mogu biti:</a:t>
            </a:r>
            <a:r>
              <a:rPr lang="hr-HR" sz="2800" dirty="0"/>
              <a:t/>
            </a:r>
            <a:br>
              <a:rPr lang="hr-HR" sz="2800" dirty="0"/>
            </a:b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sz="quarter" idx="13"/>
          </p:nvPr>
        </p:nvSpPr>
        <p:spPr>
          <a:xfrm>
            <a:off x="609600" y="2060848"/>
            <a:ext cx="7924800" cy="3744416"/>
          </a:xfrm>
        </p:spPr>
        <p:txBody>
          <a:bodyPr/>
          <a:lstStyle/>
          <a:p>
            <a:pPr marL="0" indent="0" algn="ctr">
              <a:buNone/>
            </a:pPr>
            <a:r>
              <a:rPr lang="hr-HR" sz="3200" b="1" dirty="0" smtClean="0"/>
              <a:t>- CIGARETE</a:t>
            </a:r>
          </a:p>
          <a:p>
            <a:pPr marL="0" indent="0" algn="ctr">
              <a:buNone/>
            </a:pPr>
            <a:r>
              <a:rPr lang="hr-HR" sz="3200" b="1" dirty="0" smtClean="0"/>
              <a:t>- ALKOHOL</a:t>
            </a:r>
          </a:p>
          <a:p>
            <a:pPr marL="0" indent="0" algn="ctr">
              <a:buNone/>
            </a:pPr>
            <a:r>
              <a:rPr lang="hr-HR" sz="3200" b="1" dirty="0" smtClean="0"/>
              <a:t>- DROGA</a:t>
            </a:r>
          </a:p>
          <a:p>
            <a:pPr marL="0" indent="0" algn="ctr">
              <a:buNone/>
            </a:pPr>
            <a:r>
              <a:rPr lang="hr-HR" sz="3200" b="1" dirty="0" smtClean="0"/>
              <a:t>- INTERNET</a:t>
            </a:r>
          </a:p>
          <a:p>
            <a:pPr marL="0" indent="0">
              <a:buNone/>
            </a:pPr>
            <a:endParaRPr lang="hr-HR" dirty="0" smtClean="0"/>
          </a:p>
        </p:txBody>
      </p:sp>
    </p:spTree>
    <p:extLst>
      <p:ext uri="{BB962C8B-B14F-4D97-AF65-F5344CB8AC3E}">
        <p14:creationId xmlns:p14="http://schemas.microsoft.com/office/powerpoint/2010/main" val="2245746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922114"/>
          </a:xfrm>
        </p:spPr>
        <p:txBody>
          <a:bodyPr/>
          <a:lstStyle/>
          <a:p>
            <a:r>
              <a:rPr lang="hr-HR" sz="4000" dirty="0" smtClean="0">
                <a:latin typeface="Arial Black" pitchFamily="34" charset="0"/>
              </a:rPr>
              <a:t>CIGARETE</a:t>
            </a:r>
            <a:endParaRPr lang="hr-HR" sz="4000" dirty="0">
              <a:latin typeface="Arial Black" pitchFamily="34" charset="0"/>
            </a:endParaRPr>
          </a:p>
        </p:txBody>
      </p:sp>
      <p:sp>
        <p:nvSpPr>
          <p:cNvPr id="4" name="Rezervirano mjesto sadržaja 3"/>
          <p:cNvSpPr>
            <a:spLocks noGrp="1"/>
          </p:cNvSpPr>
          <p:nvPr>
            <p:ph sz="quarter" idx="13"/>
          </p:nvPr>
        </p:nvSpPr>
        <p:spPr>
          <a:xfrm>
            <a:off x="251520" y="1196752"/>
            <a:ext cx="8496944" cy="3168352"/>
          </a:xfrm>
        </p:spPr>
        <p:txBody>
          <a:bodyPr>
            <a:normAutofit/>
          </a:bodyPr>
          <a:lstStyle/>
          <a:p>
            <a:r>
              <a:rPr lang="hr-HR" sz="2000" dirty="0" smtClean="0">
                <a:latin typeface="Arial Black" pitchFamily="34" charset="0"/>
              </a:rPr>
              <a:t>Cigareta -</a:t>
            </a:r>
            <a:r>
              <a:rPr lang="vi-VN" sz="2000" dirty="0" smtClean="0"/>
              <a:t> </a:t>
            </a:r>
            <a:r>
              <a:rPr lang="vi-VN" sz="2000" dirty="0"/>
              <a:t>proizvod koji se pravi od </a:t>
            </a:r>
            <a:r>
              <a:rPr lang="vi-VN" sz="2000" dirty="0" smtClean="0"/>
              <a:t>prethodno</a:t>
            </a:r>
            <a:r>
              <a:rPr lang="hr-HR" sz="2000" dirty="0" smtClean="0"/>
              <a:t> </a:t>
            </a:r>
            <a:r>
              <a:rPr lang="vi-VN" sz="2000" dirty="0" smtClean="0"/>
              <a:t>prerađenih </a:t>
            </a:r>
            <a:r>
              <a:rPr lang="vi-VN" sz="2000" dirty="0"/>
              <a:t>(</a:t>
            </a:r>
            <a:r>
              <a:rPr lang="vi-VN" sz="2000" dirty="0" smtClean="0"/>
              <a:t>pr</a:t>
            </a:r>
            <a:r>
              <a:rPr lang="hr-HR" sz="2000" dirty="0"/>
              <a:t>o</a:t>
            </a:r>
            <a:r>
              <a:rPr lang="vi-VN" sz="2000" dirty="0" smtClean="0"/>
              <a:t>čišćenih</a:t>
            </a:r>
            <a:r>
              <a:rPr lang="vi-VN" sz="2000" dirty="0"/>
              <a:t>) i konačno isječenih listova duhana, koji su čvrsto umotani u papirni </a:t>
            </a:r>
            <a:r>
              <a:rPr lang="vi-VN" sz="2000" dirty="0" smtClean="0"/>
              <a:t>valjak</a:t>
            </a:r>
            <a:r>
              <a:rPr lang="hr-HR" sz="2000" dirty="0" smtClean="0">
                <a:latin typeface="Arial Black" pitchFamily="34" charset="0"/>
              </a:rPr>
              <a:t>.</a:t>
            </a:r>
          </a:p>
          <a:p>
            <a:r>
              <a:rPr lang="hr-HR" sz="2000" dirty="0" smtClean="0">
                <a:latin typeface="Arial Black" pitchFamily="34" charset="0"/>
              </a:rPr>
              <a:t>CIGARE - izazivaju psihičku ovisnost koje se njeni korisnici teško rješavaju.</a:t>
            </a:r>
          </a:p>
          <a:p>
            <a:r>
              <a:rPr lang="hr-HR" sz="2000" dirty="0"/>
              <a:t>p</a:t>
            </a:r>
            <a:r>
              <a:rPr lang="vi-VN" sz="2000" dirty="0" smtClean="0"/>
              <a:t>roizvođači </a:t>
            </a:r>
            <a:r>
              <a:rPr lang="vi-VN" sz="2000" dirty="0"/>
              <a:t>cigareta obavezni su na svojim proizvodima vidno istaknuti upozorenje o štetnosti pušenja po </a:t>
            </a:r>
            <a:r>
              <a:rPr lang="vi-VN" sz="2000" dirty="0" smtClean="0"/>
              <a:t>zdravlje</a:t>
            </a:r>
            <a:r>
              <a:rPr lang="hr-HR" sz="2000" dirty="0" smtClean="0">
                <a:latin typeface="Arial Black" pitchFamily="34" charset="0"/>
              </a:rPr>
              <a:t>.</a:t>
            </a:r>
          </a:p>
          <a:p>
            <a:endParaRPr lang="hr-HR" sz="1600" dirty="0" smtClean="0"/>
          </a:p>
        </p:txBody>
      </p:sp>
      <p:pic>
        <p:nvPicPr>
          <p:cNvPr id="1027" name="Picture 3" descr="C:\Users\MiM\Desktop\indeksiraj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1479" y="4077072"/>
            <a:ext cx="3456384" cy="2541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991606"/>
            <a:ext cx="2466975" cy="2541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511" y="3823233"/>
            <a:ext cx="2037240" cy="1098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758166"/>
            <a:ext cx="2681547" cy="1774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22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4000" b="1" dirty="0" smtClean="0">
                <a:latin typeface="Arial Black" pitchFamily="34" charset="0"/>
              </a:rPr>
              <a:t>ALKOHOL</a:t>
            </a:r>
            <a:endParaRPr lang="hr-HR" sz="4000" b="1" dirty="0">
              <a:latin typeface="Arial Black" pitchFamily="34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sz="quarter" idx="13"/>
          </p:nvPr>
        </p:nvSpPr>
        <p:spPr>
          <a:xfrm>
            <a:off x="457200" y="1484784"/>
            <a:ext cx="8363272" cy="4839816"/>
          </a:xfrm>
        </p:spPr>
        <p:txBody>
          <a:bodyPr>
            <a:normAutofit/>
          </a:bodyPr>
          <a:lstStyle/>
          <a:p>
            <a:r>
              <a:rPr lang="pl-PL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Alkoholizam je </a:t>
            </a:r>
            <a:r>
              <a:rPr lang="pl-PL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ovisnost </a:t>
            </a:r>
            <a:r>
              <a:rPr lang="pl-PL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 alkoholnim </a:t>
            </a:r>
            <a:r>
              <a:rPr lang="pl-PL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pićima.</a:t>
            </a:r>
          </a:p>
          <a:p>
            <a:r>
              <a:rPr lang="hr-H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Manifestira se kroz snažnu želju za pićem, gubitkom kontrole prilikom pića, simptomima fizičkog odvikavanja i povećanom tolerancijom na </a:t>
            </a:r>
            <a:r>
              <a:rPr lang="hr-H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alkohol.</a:t>
            </a:r>
            <a:endParaRPr lang="hr-H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50" name="Picture 2" descr="C:\Users\MiM\Desktop\alkohol_shutt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717032"/>
            <a:ext cx="3426913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MiM\Desktop\no-alcoho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684" y="3717032"/>
            <a:ext cx="2848991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98810"/>
            <a:ext cx="3600450" cy="129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13786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922114"/>
          </a:xfrm>
        </p:spPr>
        <p:txBody>
          <a:bodyPr/>
          <a:lstStyle/>
          <a:p>
            <a:r>
              <a:rPr lang="hr-HR" sz="4000" dirty="0" smtClean="0">
                <a:latin typeface="Arial Black" panose="020B0A04020102020204" pitchFamily="34" charset="0"/>
              </a:rPr>
              <a:t>DROGA</a:t>
            </a:r>
            <a:endParaRPr lang="hr-HR" sz="4000" dirty="0">
              <a:latin typeface="Arial Black" panose="020B0A04020102020204" pitchFamily="34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sz="quarter" idx="13"/>
          </p:nvPr>
        </p:nvSpPr>
        <p:spPr>
          <a:xfrm>
            <a:off x="609600" y="1268760"/>
            <a:ext cx="7924800" cy="4446240"/>
          </a:xfrm>
        </p:spPr>
        <p:txBody>
          <a:bodyPr>
            <a:normAutofit/>
          </a:bodyPr>
          <a:lstStyle/>
          <a:p>
            <a:r>
              <a:rPr lang="hr-HR" sz="2400" dirty="0">
                <a:latin typeface="Calibri" pitchFamily="34" charset="0"/>
                <a:cs typeface="Calibri" pitchFamily="34" charset="0"/>
              </a:rPr>
              <a:t>Droga je prirodna ili sintetička </a:t>
            </a:r>
            <a:r>
              <a:rPr lang="hr-HR" sz="2400" dirty="0" smtClean="0">
                <a:latin typeface="Calibri" pitchFamily="34" charset="0"/>
                <a:cs typeface="Calibri" pitchFamily="34" charset="0"/>
              </a:rPr>
              <a:t>kemijska </a:t>
            </a:r>
            <a:r>
              <a:rPr lang="hr-HR" sz="2400" dirty="0">
                <a:latin typeface="Calibri" pitchFamily="34" charset="0"/>
                <a:cs typeface="Calibri" pitchFamily="34" charset="0"/>
              </a:rPr>
              <a:t>supstanca koja </a:t>
            </a:r>
            <a:r>
              <a:rPr lang="hr-HR" sz="2400" dirty="0" smtClean="0">
                <a:latin typeface="Calibri" pitchFamily="34" charset="0"/>
                <a:cs typeface="Calibri" pitchFamily="34" charset="0"/>
              </a:rPr>
              <a:t>utječe </a:t>
            </a:r>
            <a:r>
              <a:rPr lang="hr-HR" sz="2400" dirty="0">
                <a:latin typeface="Calibri" pitchFamily="34" charset="0"/>
                <a:cs typeface="Calibri" pitchFamily="34" charset="0"/>
              </a:rPr>
              <a:t>na promjene u fiziološkim i psihičkim (intelektualnim, </a:t>
            </a:r>
            <a:r>
              <a:rPr lang="hr-HR" sz="2400" dirty="0" smtClean="0">
                <a:latin typeface="Calibri" pitchFamily="34" charset="0"/>
                <a:cs typeface="Calibri" pitchFamily="34" charset="0"/>
              </a:rPr>
              <a:t>emocionalnim) funkcijama - </a:t>
            </a:r>
            <a:r>
              <a:rPr lang="hr-HR" sz="2400" dirty="0">
                <a:latin typeface="Calibri" pitchFamily="34" charset="0"/>
                <a:cs typeface="Calibri" pitchFamily="34" charset="0"/>
              </a:rPr>
              <a:t>bitno mijenja </a:t>
            </a:r>
            <a:r>
              <a:rPr lang="hr-HR" sz="2400" dirty="0" smtClean="0">
                <a:latin typeface="Calibri" pitchFamily="34" charset="0"/>
                <a:cs typeface="Calibri" pitchFamily="34" charset="0"/>
              </a:rPr>
              <a:t>ponašanje.</a:t>
            </a:r>
          </a:p>
          <a:p>
            <a:r>
              <a:rPr lang="hr-HR" sz="2400" dirty="0" smtClean="0">
                <a:latin typeface="Calibri" pitchFamily="34" charset="0"/>
                <a:cs typeface="Calibri" pitchFamily="34" charset="0"/>
              </a:rPr>
              <a:t>Jedne od najpoznatijih droga su:</a:t>
            </a:r>
          </a:p>
          <a:p>
            <a:pPr marL="0" indent="0">
              <a:buNone/>
            </a:pPr>
            <a:r>
              <a:rPr lang="hr-HR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hr-HR" sz="2400" dirty="0" smtClean="0">
                <a:latin typeface="Calibri" pitchFamily="34" charset="0"/>
                <a:cs typeface="Calibri" pitchFamily="34" charset="0"/>
              </a:rPr>
              <a:t>      - HEROIN</a:t>
            </a:r>
          </a:p>
          <a:p>
            <a:pPr marL="0" indent="0">
              <a:buNone/>
            </a:pPr>
            <a:r>
              <a:rPr lang="hr-HR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hr-HR" sz="2400" dirty="0" smtClean="0">
                <a:latin typeface="Calibri" pitchFamily="34" charset="0"/>
                <a:cs typeface="Calibri" pitchFamily="34" charset="0"/>
              </a:rPr>
              <a:t>      - KOKAIN</a:t>
            </a:r>
          </a:p>
          <a:p>
            <a:pPr marL="0" indent="0">
              <a:buNone/>
            </a:pPr>
            <a:r>
              <a:rPr lang="hr-HR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hr-HR" sz="2400" dirty="0" smtClean="0">
                <a:latin typeface="Calibri" pitchFamily="34" charset="0"/>
                <a:cs typeface="Calibri" pitchFamily="34" charset="0"/>
              </a:rPr>
              <a:t>      - EXTASY</a:t>
            </a:r>
          </a:p>
          <a:p>
            <a:pPr marL="0" indent="0">
              <a:buNone/>
            </a:pPr>
            <a:endParaRPr lang="hr-HR" dirty="0" smtClean="0"/>
          </a:p>
        </p:txBody>
      </p:sp>
      <p:pic>
        <p:nvPicPr>
          <p:cNvPr id="3074" name="Picture 2" descr="C:\Users\MiM\Desktop\Droga-šmrkanje-kokain-685x4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472" y="4681939"/>
            <a:ext cx="4752528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808" y="3501007"/>
            <a:ext cx="2667000" cy="3341171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6176" y="2600653"/>
            <a:ext cx="1902117" cy="190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71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4000" dirty="0" smtClean="0">
                <a:latin typeface="Arial Black" panose="020B0A04020102020204" pitchFamily="34" charset="0"/>
              </a:rPr>
              <a:t>INTERNET</a:t>
            </a:r>
            <a:endParaRPr lang="hr-HR" sz="4000" dirty="0">
              <a:latin typeface="Arial Black" panose="020B0A04020102020204" pitchFamily="34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1868827"/>
          </a:xfrm>
        </p:spPr>
        <p:txBody>
          <a:bodyPr>
            <a:normAutofit/>
          </a:bodyPr>
          <a:lstStyle/>
          <a:p>
            <a:r>
              <a:rPr lang="hr-H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Ovisnost o internetu je jedan oblik ovisnosti o računalima i označava fenomen pretjeranog ili ekstremnog korištenja interneta u tolikoj mjeri da donosi opasnost po </a:t>
            </a:r>
            <a:r>
              <a:rPr lang="hr-H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zdravlje.</a:t>
            </a:r>
          </a:p>
          <a:p>
            <a:r>
              <a:rPr lang="hr-H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Ovisnici o internetu obično zanemaruju normalne navike života u cilju povećanja vremena koje provode na </a:t>
            </a:r>
            <a:r>
              <a:rPr lang="hr-H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internetu.</a:t>
            </a:r>
            <a:endParaRPr lang="hr-H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098" name="Picture 2" descr="C:\Users\MiM\Desktop\internet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883664"/>
            <a:ext cx="4065301" cy="271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MiM\Desktop\ovisnost o netu ruka vezana za lapto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821" y="3883665"/>
            <a:ext cx="2487427" cy="2713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4248" y="3883664"/>
            <a:ext cx="2143125" cy="271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07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2" name="explode.wav"/>
          </p:stSnd>
        </p:sndAc>
      </p:transition>
    </mc:Choice>
    <mc:Fallback xmlns="">
      <p:transition spd="slow">
        <p:fade/>
        <p:sndAc>
          <p:stSnd>
            <p:snd r:embed="rId6" name="explod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88639"/>
            <a:ext cx="7850832" cy="1411561"/>
          </a:xfrm>
          <a:prstGeom prst="rect">
            <a:avLst/>
          </a:prstGeom>
        </p:spPr>
      </p:pic>
      <p:sp>
        <p:nvSpPr>
          <p:cNvPr id="3" name="Rezervirano mjesto sadržaja 2"/>
          <p:cNvSpPr>
            <a:spLocks noGrp="1"/>
          </p:cNvSpPr>
          <p:nvPr>
            <p:ph sz="quarter" idx="13"/>
          </p:nvPr>
        </p:nvSpPr>
        <p:spPr>
          <a:xfrm>
            <a:off x="609600" y="1916832"/>
            <a:ext cx="7924800" cy="4464496"/>
          </a:xfrm>
        </p:spPr>
        <p:txBody>
          <a:bodyPr>
            <a:normAutofit/>
          </a:bodyPr>
          <a:lstStyle/>
          <a:p>
            <a:r>
              <a:rPr lang="hr-H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Ovisnost može biti psihološka i </a:t>
            </a:r>
            <a:r>
              <a:rPr lang="hr-H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fiziološka.</a:t>
            </a:r>
          </a:p>
          <a:p>
            <a:r>
              <a:rPr lang="hr-H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Psihološka ovisnost zavisi uglavnom od naše </a:t>
            </a:r>
            <a:r>
              <a:rPr lang="hr-H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svijesti.</a:t>
            </a:r>
          </a:p>
          <a:p>
            <a:r>
              <a:rPr lang="hr-H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Ovisnik vjeruje </a:t>
            </a:r>
            <a:r>
              <a:rPr lang="hr-H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 bez droge ne može pravo ni živjeti ni misliti</a:t>
            </a:r>
            <a:r>
              <a:rPr lang="hr-H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r>
              <a:rPr lang="hr-H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Kad je riječ o fiziološkoj ovisnosti koju zovemo i </a:t>
            </a:r>
            <a:r>
              <a:rPr lang="hr-H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potrebom - </a:t>
            </a:r>
            <a:r>
              <a:rPr lang="hr-H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živci, </a:t>
            </a:r>
            <a:r>
              <a:rPr lang="hr-H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mišići</a:t>
            </a:r>
            <a:r>
              <a:rPr lang="hr-H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srce i ostali organi </a:t>
            </a:r>
            <a:r>
              <a:rPr lang="hr-H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više </a:t>
            </a:r>
            <a:r>
              <a:rPr lang="hr-H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 mogu raditi bez </a:t>
            </a:r>
            <a:r>
              <a:rPr lang="hr-H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droge.</a:t>
            </a:r>
          </a:p>
          <a:p>
            <a:r>
              <a:rPr lang="pl-PL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Ukoliko mu se uskrati droga zapada u psihičku i fizičku apstinencijsku </a:t>
            </a:r>
            <a:r>
              <a:rPr lang="pl-PL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krizu.</a:t>
            </a:r>
            <a:endParaRPr lang="pl-PL" sz="2000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hr-H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simpomi </a:t>
            </a:r>
            <a:r>
              <a:rPr lang="hr-HR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su: drhtavica, groznica, grčevi i bolovi, halucinacije, nesvjestica do smrtonosnih konvulzija </a:t>
            </a:r>
            <a:r>
              <a:rPr lang="hr-HR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(grčevi).</a:t>
            </a:r>
          </a:p>
          <a:p>
            <a:pPr marL="0" indent="0">
              <a:buNone/>
            </a:pPr>
            <a:endParaRPr lang="hr-HR" dirty="0" smtClean="0"/>
          </a:p>
          <a:p>
            <a:endParaRPr lang="hr-HR" dirty="0" smtClean="0"/>
          </a:p>
        </p:txBody>
      </p:sp>
    </p:spTree>
    <p:extLst>
      <p:ext uri="{BB962C8B-B14F-4D97-AF65-F5344CB8AC3E}">
        <p14:creationId xmlns:p14="http://schemas.microsoft.com/office/powerpoint/2010/main" val="1991926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4000" dirty="0" smtClean="0">
                <a:latin typeface="Arial Black" panose="020B0A04020102020204" pitchFamily="34" charset="0"/>
              </a:rPr>
              <a:t>POSLJEDICE OVISNOSTI</a:t>
            </a:r>
            <a:endParaRPr lang="hr-HR" sz="4000" dirty="0">
              <a:latin typeface="Arial Black" panose="020B0A04020102020204" pitchFamily="34" charset="0"/>
            </a:endParaRPr>
          </a:p>
        </p:txBody>
      </p:sp>
      <p:sp>
        <p:nvSpPr>
          <p:cNvPr id="5" name="Pravokutnik 4"/>
          <p:cNvSpPr/>
          <p:nvPr/>
        </p:nvSpPr>
        <p:spPr>
          <a:xfrm>
            <a:off x="609600" y="1700808"/>
            <a:ext cx="3026296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nasilje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r-HR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prometne </a:t>
            </a:r>
            <a:r>
              <a:rPr lang="hr-HR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nesreće</a:t>
            </a:r>
          </a:p>
          <a:p>
            <a:endParaRPr lang="hr-HR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</a:t>
            </a:r>
            <a:r>
              <a:rPr lang="hr-HR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riminal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r-H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r-HR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1586" y="1709733"/>
            <a:ext cx="2456901" cy="3343969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5040911"/>
            <a:ext cx="8883647" cy="1768599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8486" y="1700808"/>
            <a:ext cx="2812665" cy="334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55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theme/theme1.xml><?xml version="1.0" encoding="utf-8"?>
<a:theme xmlns:a="http://schemas.openxmlformats.org/drawingml/2006/main" name="Horizont">
  <a:themeElements>
    <a:clrScheme name="Horizont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izont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t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410</TotalTime>
  <Words>711</Words>
  <Application>Microsoft Office PowerPoint</Application>
  <PresentationFormat>On-screen Show (4:3)</PresentationFormat>
  <Paragraphs>97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Horizont</vt:lpstr>
      <vt:lpstr>Mjesečni projekt  – STOP OVISNOSTI</vt:lpstr>
      <vt:lpstr>OVISNOSTI</vt:lpstr>
      <vt:lpstr>     Ovisnosti mogu biti: </vt:lpstr>
      <vt:lpstr>CIGARETE</vt:lpstr>
      <vt:lpstr>ALKOHOL</vt:lpstr>
      <vt:lpstr>DROGA</vt:lpstr>
      <vt:lpstr>INTERNET</vt:lpstr>
      <vt:lpstr>PowerPoint Presentation</vt:lpstr>
      <vt:lpstr>POSLJEDICE OVISNOSTI</vt:lpstr>
      <vt:lpstr>PowerPoint Presentation</vt:lpstr>
      <vt:lpstr>PowerPoint Presentation</vt:lpstr>
      <vt:lpstr>PowerPoint Presentation</vt:lpstr>
      <vt:lpstr>KAKO POMOĆI OVISNIKU?</vt:lpstr>
      <vt:lpstr>kraj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OVISNOSTI</dc:title>
  <dc:creator>MiM</dc:creator>
  <cp:lastModifiedBy>Josipa</cp:lastModifiedBy>
  <cp:revision>33</cp:revision>
  <dcterms:created xsi:type="dcterms:W3CDTF">2014-10-23T12:37:59Z</dcterms:created>
  <dcterms:modified xsi:type="dcterms:W3CDTF">2014-12-14T17:59:37Z</dcterms:modified>
</cp:coreProperties>
</file>