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BFE4-2269-47DC-99F1-CE3A4FB21C22}" type="datetimeFigureOut">
              <a:rPr lang="hr-HR" smtClean="0"/>
              <a:t>13.2.2014.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55EB-D48A-4FAC-8220-C53423A82EA1}" type="slidenum">
              <a:rPr lang="hr-HR" smtClean="0"/>
              <a:t>‹#›</a:t>
            </a:fld>
            <a:endParaRPr lang="hr-HR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BFE4-2269-47DC-99F1-CE3A4FB21C22}" type="datetimeFigureOut">
              <a:rPr lang="hr-HR" smtClean="0"/>
              <a:t>13.2.2014.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55EB-D48A-4FAC-8220-C53423A82EA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BFE4-2269-47DC-99F1-CE3A4FB21C22}" type="datetimeFigureOut">
              <a:rPr lang="hr-HR" smtClean="0"/>
              <a:t>13.2.2014.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55EB-D48A-4FAC-8220-C53423A82EA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BFE4-2269-47DC-99F1-CE3A4FB21C22}" type="datetimeFigureOut">
              <a:rPr lang="hr-HR" smtClean="0"/>
              <a:t>13.2.2014.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55EB-D48A-4FAC-8220-C53423A82EA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BFE4-2269-47DC-99F1-CE3A4FB21C22}" type="datetimeFigureOut">
              <a:rPr lang="hr-HR" smtClean="0"/>
              <a:t>13.2.2014.</a:t>
            </a:fld>
            <a:endParaRPr lang="hr-HR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55EB-D48A-4FAC-8220-C53423A82EA1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BFE4-2269-47DC-99F1-CE3A4FB21C22}" type="datetimeFigureOut">
              <a:rPr lang="hr-HR" smtClean="0"/>
              <a:t>13.2.2014.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55EB-D48A-4FAC-8220-C53423A82EA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BFE4-2269-47DC-99F1-CE3A4FB21C22}" type="datetimeFigureOut">
              <a:rPr lang="hr-HR" smtClean="0"/>
              <a:t>13.2.2014.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55EB-D48A-4FAC-8220-C53423A82EA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BFE4-2269-47DC-99F1-CE3A4FB21C22}" type="datetimeFigureOut">
              <a:rPr lang="hr-HR" smtClean="0"/>
              <a:t>13.2.2014.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55EB-D48A-4FAC-8220-C53423A82EA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BFE4-2269-47DC-99F1-CE3A4FB21C22}" type="datetimeFigureOut">
              <a:rPr lang="hr-HR" smtClean="0"/>
              <a:t>13.2.2014.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55EB-D48A-4FAC-8220-C53423A82EA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BFE4-2269-47DC-99F1-CE3A4FB21C22}" type="datetimeFigureOut">
              <a:rPr lang="hr-HR" smtClean="0"/>
              <a:t>13.2.2014.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55EB-D48A-4FAC-8220-C53423A82EA1}" type="slidenum">
              <a:rPr lang="hr-HR" smtClean="0"/>
              <a:t>‹#›</a:t>
            </a:fld>
            <a:endParaRPr lang="hr-HR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BFE4-2269-47DC-99F1-CE3A4FB21C22}" type="datetimeFigureOut">
              <a:rPr lang="hr-HR" smtClean="0"/>
              <a:t>13.2.2014.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55EB-D48A-4FAC-8220-C53423A82EA1}" type="slidenum">
              <a:rPr lang="hr-HR" smtClean="0"/>
              <a:t>‹#›</a:t>
            </a:fld>
            <a:endParaRPr lang="hr-HR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D2DBFE4-2269-47DC-99F1-CE3A4FB21C22}" type="datetimeFigureOut">
              <a:rPr lang="hr-HR" smtClean="0"/>
              <a:t>13.2.2014.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F4E55EB-D48A-4FAC-8220-C53423A82EA1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hr.wikipedia.org/wiki/Valentinovo" TargetMode="External"/><Relationship Id="rId2" Type="http://schemas.openxmlformats.org/officeDocument/2006/relationships/hyperlink" Target="http://hr.wikipedia.org/wiki/1969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jpeg"/><Relationship Id="rId4" Type="http://schemas.openxmlformats.org/officeDocument/2006/relationships/hyperlink" Target="http://hr.wikipedia.org/wiki/Katolici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hr.wikipedia.org/wiki/Korizma" TargetMode="External"/><Relationship Id="rId3" Type="http://schemas.openxmlformats.org/officeDocument/2006/relationships/hyperlink" Target="http://hr.wikipedia.org/wiki/Katoli%C4%8Dka_Crkva" TargetMode="External"/><Relationship Id="rId7" Type="http://schemas.openxmlformats.org/officeDocument/2006/relationships/hyperlink" Target="http://hr.wikipedia.org/wiki/Advent" TargetMode="External"/><Relationship Id="rId2" Type="http://schemas.openxmlformats.org/officeDocument/2006/relationships/hyperlink" Target="http://hr.wikipedia.org/wiki/Svetac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hr.wikipedia.org/wiki/Uskrs" TargetMode="External"/><Relationship Id="rId5" Type="http://schemas.openxmlformats.org/officeDocument/2006/relationships/hyperlink" Target="http://hr.wikipedia.org/wiki/Bo%C5%BEi%C4%87" TargetMode="External"/><Relationship Id="rId4" Type="http://schemas.openxmlformats.org/officeDocument/2006/relationships/hyperlink" Target="http://hr.wikipedia.org/wiki/Sakramenat_%C5%BEenidbe" TargetMode="External"/><Relationship Id="rId9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hr.wikipedia.org/wiki/Hrvatska" TargetMode="External"/><Relationship Id="rId7" Type="http://schemas.openxmlformats.org/officeDocument/2006/relationships/hyperlink" Target="http://hr.wikipedia.org/wiki/%C4%8Cipka" TargetMode="External"/><Relationship Id="rId2" Type="http://schemas.openxmlformats.org/officeDocument/2006/relationships/hyperlink" Target="http://hr.wikipedia.org/wiki/Englesk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r.wikipedia.org/wiki/Ljubav" TargetMode="External"/><Relationship Id="rId5" Type="http://schemas.openxmlformats.org/officeDocument/2006/relationships/hyperlink" Target="http://hr.wikipedia.org/wiki/%C5%A0kotska" TargetMode="External"/><Relationship Id="rId4" Type="http://schemas.openxmlformats.org/officeDocument/2006/relationships/hyperlink" Target="http://hr.wikipedia.org/wiki/Valentinovo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hr.wikipedia.org/wiki/Brak" TargetMode="External"/><Relationship Id="rId2" Type="http://schemas.openxmlformats.org/officeDocument/2006/relationships/hyperlink" Target="http://hr.wikipedia.org/wiki/Stara_Gr%C4%8Dk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r.wikipedia.org/wiki/Rimski_imperij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445624" cy="1143000"/>
          </a:xfrm>
        </p:spPr>
        <p:txBody>
          <a:bodyPr/>
          <a:lstStyle/>
          <a:p>
            <a:r>
              <a:rPr lang="hr-HR" dirty="0" smtClean="0"/>
              <a:t>                          SVETI VALENTIN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09044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DRUGA LEGENDA O SMRTI:</a:t>
            </a:r>
            <a:endParaRPr lang="hr-HR" dirty="0"/>
          </a:p>
        </p:txBody>
      </p:sp>
      <p:sp>
        <p:nvSpPr>
          <p:cNvPr id="3" name="Rectangle 2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dirty="0" smtClean="0"/>
              <a:t> Druga </a:t>
            </a:r>
            <a:r>
              <a:rPr lang="vi-VN" dirty="0" smtClean="0"/>
              <a:t>legenda</a:t>
            </a:r>
            <a:r>
              <a:rPr lang="hr-HR" dirty="0" smtClean="0"/>
              <a:t> </a:t>
            </a:r>
            <a:r>
              <a:rPr lang="vi-VN" dirty="0" smtClean="0"/>
              <a:t>kaže </a:t>
            </a:r>
            <a:r>
              <a:rPr lang="vi-VN" dirty="0" smtClean="0"/>
              <a:t>da ga je car Klaudije II. tom prilikom pitao: "U čemu je uzrok </a:t>
            </a:r>
            <a:r>
              <a:rPr lang="vi-VN" dirty="0" smtClean="0"/>
              <a:t>da</a:t>
            </a:r>
            <a:r>
              <a:rPr lang="hr-HR" dirty="0" smtClean="0"/>
              <a:t> </a:t>
            </a:r>
            <a:r>
              <a:rPr lang="vi-VN" dirty="0" smtClean="0"/>
              <a:t>te </a:t>
            </a:r>
            <a:r>
              <a:rPr lang="vi-VN" dirty="0" smtClean="0"/>
              <a:t>ja ne mogu ubrojiti među svoje prijatelje? Zašto ne živiš po </a:t>
            </a:r>
            <a:r>
              <a:rPr lang="vi-VN" dirty="0" smtClean="0"/>
              <a:t>zakonu</a:t>
            </a:r>
            <a:r>
              <a:rPr lang="hr-HR" dirty="0" smtClean="0"/>
              <a:t> </a:t>
            </a:r>
            <a:r>
              <a:rPr lang="vi-VN" dirty="0" smtClean="0"/>
              <a:t>naše </a:t>
            </a:r>
            <a:r>
              <a:rPr lang="vi-VN" dirty="0" smtClean="0"/>
              <a:t>države? Čuo sam da si mudar čovjek. Pa, kako možeš živjeti </a:t>
            </a:r>
            <a:r>
              <a:rPr lang="vi-VN" dirty="0" smtClean="0"/>
              <a:t>u</a:t>
            </a:r>
            <a:r>
              <a:rPr lang="hr-HR" dirty="0" smtClean="0"/>
              <a:t> </a:t>
            </a:r>
            <a:r>
              <a:rPr lang="vi-VN" dirty="0" smtClean="0"/>
              <a:t>praznovjerju</a:t>
            </a:r>
            <a:r>
              <a:rPr lang="vi-VN" dirty="0" smtClean="0"/>
              <a:t>?" A Valentin je caru odgovorio: "Kad bi ti, care, </a:t>
            </a:r>
            <a:r>
              <a:rPr lang="vi-VN" dirty="0" smtClean="0"/>
              <a:t>znao</a:t>
            </a:r>
            <a:r>
              <a:rPr lang="hr-HR" dirty="0" smtClean="0"/>
              <a:t> </a:t>
            </a:r>
            <a:r>
              <a:rPr lang="vi-VN" dirty="0" smtClean="0"/>
              <a:t>kakav </a:t>
            </a:r>
            <a:r>
              <a:rPr lang="vi-VN" dirty="0" smtClean="0"/>
              <a:t>je Božji dar kršćanska vjera, odbacio bi bogove napravljene </a:t>
            </a:r>
            <a:r>
              <a:rPr lang="vi-VN" dirty="0" smtClean="0"/>
              <a:t>rukom</a:t>
            </a:r>
            <a:r>
              <a:rPr lang="hr-HR" dirty="0" smtClean="0"/>
              <a:t> </a:t>
            </a:r>
            <a:r>
              <a:rPr lang="vi-VN" dirty="0" smtClean="0"/>
              <a:t>i </a:t>
            </a:r>
            <a:r>
              <a:rPr lang="vi-VN" dirty="0" smtClean="0"/>
              <a:t>priznao jednoga Boga i </a:t>
            </a:r>
            <a:r>
              <a:rPr lang="vi-VN" dirty="0" smtClean="0"/>
              <a:t>Sina</a:t>
            </a:r>
            <a:r>
              <a:rPr lang="hr-HR" dirty="0" smtClean="0"/>
              <a:t> </a:t>
            </a:r>
            <a:r>
              <a:rPr lang="vi-VN" dirty="0" smtClean="0"/>
              <a:t>njegova </a:t>
            </a:r>
            <a:r>
              <a:rPr lang="vi-VN" dirty="0" smtClean="0"/>
              <a:t>Isusa Krista." I Valentin je caru nastavio mudro </a:t>
            </a:r>
            <a:r>
              <a:rPr lang="vi-VN" dirty="0" smtClean="0"/>
              <a:t>razlagati</a:t>
            </a:r>
            <a:r>
              <a:rPr lang="hr-HR" dirty="0" smtClean="0"/>
              <a:t> </a:t>
            </a:r>
            <a:r>
              <a:rPr lang="vi-VN" dirty="0" smtClean="0"/>
              <a:t>kršćansku </a:t>
            </a:r>
            <a:r>
              <a:rPr lang="vi-VN" dirty="0" smtClean="0"/>
              <a:t>vjeru. Na to je car bio duboko potresen. No, nazočni </a:t>
            </a:r>
            <a:r>
              <a:rPr lang="vi-VN" dirty="0" smtClean="0"/>
              <a:t>gradski</a:t>
            </a:r>
            <a:r>
              <a:rPr lang="hr-HR" dirty="0" smtClean="0"/>
              <a:t> </a:t>
            </a:r>
            <a:r>
              <a:rPr lang="vi-VN" dirty="0" smtClean="0"/>
              <a:t>prefekt </a:t>
            </a:r>
            <a:r>
              <a:rPr lang="vi-VN" dirty="0" smtClean="0"/>
              <a:t>je Valentina nazvao čarobnjakom. Car, u strahu pred bunom </a:t>
            </a:r>
            <a:r>
              <a:rPr lang="vi-VN" dirty="0" smtClean="0"/>
              <a:t>u</a:t>
            </a:r>
            <a:r>
              <a:rPr lang="hr-HR" dirty="0" smtClean="0"/>
              <a:t> </a:t>
            </a:r>
            <a:r>
              <a:rPr lang="vi-VN" dirty="0" smtClean="0"/>
              <a:t>narodu</a:t>
            </a:r>
            <a:r>
              <a:rPr lang="vi-VN" dirty="0" smtClean="0"/>
              <a:t>, preda kršćanskog svećenika prefektu, a on opet sucu Asteriju.Valentin je čudesno ozdravio sučevu slijepu pokćerku. To je obratilo </a:t>
            </a:r>
            <a:r>
              <a:rPr lang="vi-VN" dirty="0" smtClean="0"/>
              <a:t>na</a:t>
            </a:r>
            <a:r>
              <a:rPr lang="hr-HR" dirty="0" smtClean="0"/>
              <a:t> </a:t>
            </a:r>
            <a:r>
              <a:rPr lang="vi-VN" dirty="0" smtClean="0"/>
              <a:t>kršćansku </a:t>
            </a:r>
            <a:r>
              <a:rPr lang="vi-VN" dirty="0" smtClean="0"/>
              <a:t>vjeru Asterija i cijelu njegovu </a:t>
            </a:r>
            <a:r>
              <a:rPr lang="vi-VN" dirty="0" smtClean="0"/>
              <a:t>kuću.</a:t>
            </a:r>
            <a:r>
              <a:rPr lang="hr-HR" dirty="0" smtClean="0"/>
              <a:t> </a:t>
            </a:r>
            <a:r>
              <a:rPr lang="vi-VN" dirty="0" smtClean="0"/>
              <a:t>Rasrđeni </a:t>
            </a:r>
            <a:r>
              <a:rPr lang="vi-VN" dirty="0" smtClean="0"/>
              <a:t>gradski prefekt dade starog svećenika Valentina istući i potommu odrubiti glavu. A zajedno s Valentinom pogubljen je i Asterije </a:t>
            </a:r>
            <a:r>
              <a:rPr lang="vi-VN" dirty="0" smtClean="0"/>
              <a:t>s</a:t>
            </a:r>
            <a:r>
              <a:rPr lang="hr-HR" dirty="0" smtClean="0"/>
              <a:t> </a:t>
            </a:r>
            <a:r>
              <a:rPr lang="vi-VN" dirty="0" smtClean="0"/>
              <a:t>cijelom </a:t>
            </a:r>
            <a:r>
              <a:rPr lang="vi-VN" dirty="0" smtClean="0"/>
              <a:t>obitelji.</a:t>
            </a:r>
          </a:p>
          <a:p>
            <a:r>
              <a:rPr lang="vi-VN" dirty="0" smtClean="0"/>
              <a:t>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73797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IZRADILI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MARIJANA ŠOKIĆ,MARIJA I MARIN ANTONIĆ I DAVID ARAČIĆ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775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Sv. </a:t>
            </a:r>
            <a:r>
              <a:rPr lang="hr-HR" dirty="0"/>
              <a:t>V</a:t>
            </a:r>
            <a:r>
              <a:rPr lang="hr-HR" dirty="0" smtClean="0"/>
              <a:t>alentin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dirty="0"/>
              <a:t>Sveti Valentin bio je svećenik i mučenik, a živio je u 3. stoljeću. Pogubljen je 269. godine </a:t>
            </a:r>
            <a:r>
              <a:rPr lang="vi-VN" dirty="0" smtClean="0"/>
              <a:t>odsjecanjem </a:t>
            </a:r>
            <a:r>
              <a:rPr lang="vi-VN" dirty="0"/>
              <a:t>glave u doba kad je Rimskim carstvom vladao car Klaudije.</a:t>
            </a:r>
          </a:p>
          <a:p>
            <a:endParaRPr lang="vi-VN" dirty="0"/>
          </a:p>
          <a:p>
            <a:r>
              <a:rPr lang="vi-VN" dirty="0"/>
              <a:t>Kasnije je papa Julije I. u 4. stoljeću nad njegovim grobom podigao </a:t>
            </a:r>
            <a:r>
              <a:rPr lang="vi-VN" dirty="0" smtClean="0"/>
              <a:t>baziliku </a:t>
            </a:r>
            <a:r>
              <a:rPr lang="vi-VN" dirty="0"/>
              <a:t>te se od tada taj svetac počeo štovati među kršćanima. U 15. stoljeću je ovaj svetac povezan s blagdanom zaljubljenih, što se održalo do danas.</a:t>
            </a:r>
          </a:p>
          <a:p>
            <a:endParaRPr lang="vi-VN" dirty="0"/>
          </a:p>
          <a:p>
            <a:r>
              <a:rPr lang="vi-VN" dirty="0"/>
              <a:t>Spomendan u katoličkoj Crkvi slavi se 14. veljače, kao neobavezan spomendan.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22743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Crkva i dan Sv. Valentina</a:t>
            </a:r>
          </a:p>
        </p:txBody>
      </p:sp>
      <p:sp>
        <p:nvSpPr>
          <p:cNvPr id="3" name="Rectangle 2"/>
          <p:cNvSpPr/>
          <p:nvPr/>
        </p:nvSpPr>
        <p:spPr>
          <a:xfrm>
            <a:off x="611560" y="1844824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 smtClean="0"/>
              <a:t>Sve do </a:t>
            </a:r>
            <a:r>
              <a:rPr lang="hr-HR" dirty="0" smtClean="0">
                <a:hlinkClick r:id="rId2" tooltip="1969"/>
              </a:rPr>
              <a:t>1969</a:t>
            </a:r>
            <a:r>
              <a:rPr lang="hr-HR" dirty="0" smtClean="0"/>
              <a:t>. godine </a:t>
            </a:r>
            <a:r>
              <a:rPr lang="hr-HR" dirty="0" smtClean="0">
                <a:hlinkClick r:id="rId3" tooltip="Valentinovo"/>
              </a:rPr>
              <a:t>dan Sv. Valentina</a:t>
            </a:r>
            <a:r>
              <a:rPr lang="hr-HR" dirty="0" smtClean="0"/>
              <a:t> slavio se 14. veljače kao spomen. Dan je zatim izbrisan iz </a:t>
            </a:r>
            <a:r>
              <a:rPr lang="hr-HR" dirty="0" smtClean="0">
                <a:hlinkClick r:id="rId4" tooltip="Katolici"/>
              </a:rPr>
              <a:t>katoličkog</a:t>
            </a:r>
            <a:r>
              <a:rPr lang="hr-HR" dirty="0" smtClean="0"/>
              <a:t> kalendara, te je postao tek neobavezni spomendan, zbog želje za smanjenjem broja spomena svetaca o kojima nema dovoljno točnih </a:t>
            </a:r>
            <a:r>
              <a:rPr lang="hr-HR" dirty="0" smtClean="0"/>
              <a:t>povijesnih </a:t>
            </a:r>
            <a:r>
              <a:rPr lang="hr-HR" dirty="0" smtClean="0"/>
              <a:t>podataka. Razlog nedostatku </a:t>
            </a:r>
            <a:r>
              <a:rPr lang="hr-HR" dirty="0" smtClean="0"/>
              <a:t>povijesnih </a:t>
            </a:r>
            <a:r>
              <a:rPr lang="hr-HR" dirty="0" smtClean="0"/>
              <a:t>podataka jesu i Dioklecijanovi progoni, u kojima je spaljeno mnoštvo kršćanskih zapisa i izvještaja o mučeništvima, ali i svakodnevnom životu prvih kršćana.</a:t>
            </a:r>
            <a:endParaRPr lang="hr-HR" dirty="0"/>
          </a:p>
        </p:txBody>
      </p:sp>
      <p:pic>
        <p:nvPicPr>
          <p:cNvPr id="2050" name="Picture 2" descr="C:\Users\Računalo\Desktop\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575" y="1647984"/>
            <a:ext cx="28575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579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Valentin kao zaštitnik zaljubljenih</a:t>
            </a:r>
          </a:p>
        </p:txBody>
      </p:sp>
      <p:sp>
        <p:nvSpPr>
          <p:cNvPr id="3" name="Rectangle 2"/>
          <p:cNvSpPr/>
          <p:nvPr/>
        </p:nvSpPr>
        <p:spPr>
          <a:xfrm>
            <a:off x="611560" y="1700808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dirty="0" smtClean="0"/>
              <a:t>Običaj da se Valentin smatra </a:t>
            </a:r>
            <a:r>
              <a:rPr lang="vi-VN" dirty="0" smtClean="0">
                <a:hlinkClick r:id="rId2" tooltip="Svetac"/>
              </a:rPr>
              <a:t>svecem</a:t>
            </a:r>
            <a:r>
              <a:rPr lang="vi-VN" dirty="0" smtClean="0"/>
              <a:t> i zaštitnikom zaljubljenih dolazi i od dana njegova slavlja. Naime, nekada se životni ritam uvelike ravnao prema </a:t>
            </a:r>
            <a:r>
              <a:rPr lang="vi-VN" dirty="0" smtClean="0">
                <a:hlinkClick r:id="rId3" tooltip="Katolička Crkva"/>
              </a:rPr>
              <a:t>crkvenim</a:t>
            </a:r>
            <a:r>
              <a:rPr lang="vi-VN" dirty="0" smtClean="0"/>
              <a:t> blagdanima. Crkva je od vjernika tražila, da </a:t>
            </a:r>
            <a:r>
              <a:rPr lang="vi-VN" dirty="0" smtClean="0">
                <a:hlinkClick r:id="rId4" tooltip="Sakramenat ženidbe"/>
              </a:rPr>
              <a:t>vjenčanja</a:t>
            </a:r>
            <a:r>
              <a:rPr lang="vi-VN" dirty="0" smtClean="0"/>
              <a:t> ne slave u vrijeme velikih blagdana (na </a:t>
            </a:r>
            <a:r>
              <a:rPr lang="vi-VN" dirty="0" smtClean="0">
                <a:hlinkClick r:id="rId5" tooltip="Božić"/>
              </a:rPr>
              <a:t>Božić</a:t>
            </a:r>
            <a:r>
              <a:rPr lang="vi-VN" dirty="0" smtClean="0"/>
              <a:t>, na </a:t>
            </a:r>
            <a:r>
              <a:rPr lang="vi-VN" dirty="0" smtClean="0">
                <a:hlinkClick r:id="rId6" tooltip="Uskrs"/>
              </a:rPr>
              <a:t>Uskrs</a:t>
            </a:r>
            <a:r>
              <a:rPr lang="vi-VN" dirty="0" smtClean="0"/>
              <a:t>) jer su oni zasebna slavlja cijele zajednice, a napose je tražila, da se ne priređuju bučne svadbe u liturgijski posebnim vremenima </a:t>
            </a:r>
            <a:r>
              <a:rPr lang="vi-VN" dirty="0" smtClean="0">
                <a:hlinkClick r:id="rId7" tooltip="Advent"/>
              </a:rPr>
              <a:t>adventa</a:t>
            </a:r>
            <a:r>
              <a:rPr lang="vi-VN" dirty="0" smtClean="0"/>
              <a:t> (došašća) i </a:t>
            </a:r>
            <a:r>
              <a:rPr lang="vi-VN" dirty="0" smtClean="0">
                <a:hlinkClick r:id="rId8" tooltip="Korizma"/>
              </a:rPr>
              <a:t>korizme</a:t>
            </a:r>
            <a:r>
              <a:rPr lang="vi-VN" dirty="0" smtClean="0"/>
              <a:t>, već izvan takvih razdoblja. A datum 14. veljače pada poslije </a:t>
            </a:r>
            <a:r>
              <a:rPr lang="vi-VN" dirty="0" smtClean="0">
                <a:hlinkClick r:id="rId5" tooltip="Božić"/>
              </a:rPr>
              <a:t>božićnih</a:t>
            </a:r>
            <a:r>
              <a:rPr lang="vi-VN" dirty="0" smtClean="0"/>
              <a:t> blagdana, a neposredno prije korizme.</a:t>
            </a:r>
            <a:endParaRPr lang="hr-HR" dirty="0"/>
          </a:p>
        </p:txBody>
      </p:sp>
      <p:pic>
        <p:nvPicPr>
          <p:cNvPr id="1026" name="Picture 2" descr="C:\Users\Računalo\Desktop\sveti-valentin-2013-280x474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916832"/>
            <a:ext cx="2808312" cy="3754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07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Sveti Valentin se počeo slaviti već u ranom srednjem vijeku, osobito u </a:t>
            </a:r>
            <a:r>
              <a:rPr lang="vi-VN" dirty="0">
                <a:hlinkClick r:id="rId2" tooltip="Engleska"/>
              </a:rPr>
              <a:t>Engleskoj</a:t>
            </a:r>
            <a:r>
              <a:rPr lang="vi-VN" dirty="0"/>
              <a:t>, a poslije u cijelome svijetu. U </a:t>
            </a:r>
            <a:r>
              <a:rPr lang="vi-VN" dirty="0">
                <a:hlinkClick r:id="rId3" tooltip="Hrvatska"/>
              </a:rPr>
              <a:t>Hrvatskoj</a:t>
            </a:r>
            <a:r>
              <a:rPr lang="vi-VN" dirty="0"/>
              <a:t> su ga posebno štovali vjernici u sjeverozapadnim krajevima. Običaj biranja odabranice na </a:t>
            </a:r>
            <a:r>
              <a:rPr lang="vi-VN" dirty="0">
                <a:hlinkClick r:id="rId4" tooltip="Valentinovo"/>
              </a:rPr>
              <a:t>Valentinovo</a:t>
            </a:r>
            <a:r>
              <a:rPr lang="vi-VN" dirty="0"/>
              <a:t> najprije se proširio u Englesku i </a:t>
            </a:r>
            <a:r>
              <a:rPr lang="vi-VN" dirty="0">
                <a:hlinkClick r:id="rId5" tooltip="Škotska"/>
              </a:rPr>
              <a:t>Škotsku</a:t>
            </a:r>
            <a:r>
              <a:rPr lang="vi-VN" dirty="0"/>
              <a:t>. Poznato je da su u 16. stoljeću mladići ostavljali </a:t>
            </a:r>
            <a:r>
              <a:rPr lang="vi-VN" dirty="0">
                <a:hlinkClick r:id="rId6" tooltip="Ljubav"/>
              </a:rPr>
              <a:t>ljubavne</a:t>
            </a:r>
            <a:r>
              <a:rPr lang="vi-VN" dirty="0"/>
              <a:t> poruke i čestitke na pragu svoje odabranice. Čestitke su bile pažljivo izrađene, obrubljene </a:t>
            </a:r>
            <a:r>
              <a:rPr lang="vi-VN" dirty="0">
                <a:hlinkClick r:id="rId7" tooltip="Čipka"/>
              </a:rPr>
              <a:t>čipkom</a:t>
            </a:r>
            <a:r>
              <a:rPr lang="vi-VN" dirty="0"/>
              <a:t> ili ukrasnom vrpcom i to su vjerojatno bile prve čestitke i razglednice ikada poslane.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79704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 </a:t>
            </a:r>
            <a:r>
              <a:rPr lang="hr-HR" dirty="0">
                <a:hlinkClick r:id="rId2" tooltip="Stara Grčka"/>
              </a:rPr>
              <a:t>starih Grka</a:t>
            </a:r>
            <a:r>
              <a:rPr lang="hr-HR" dirty="0"/>
              <a:t> je od sredine siječnja do sredine veljače bio mjesec Gamelion u kojem se obilježavala svetost </a:t>
            </a:r>
            <a:r>
              <a:rPr lang="hr-HR" dirty="0">
                <a:hlinkClick r:id="rId3" tooltip="Brak"/>
              </a:rPr>
              <a:t>braka</a:t>
            </a:r>
            <a:r>
              <a:rPr lang="hr-HR" dirty="0"/>
              <a:t> Here i Zeusa. U </a:t>
            </a:r>
            <a:r>
              <a:rPr lang="hr-HR" dirty="0">
                <a:hlinkClick r:id="rId4" tooltip="Rimski imperij"/>
              </a:rPr>
              <a:t>antičkom Rimu</a:t>
            </a:r>
            <a:r>
              <a:rPr lang="hr-HR" dirty="0"/>
              <a:t> 14. veljače slavila se božica Juno - zaštitnica braka, a 15. veljače bio je dan kad se slavio Lupercus, bog plodnosti, povodom čijeg slavlja su ljudi izmjenjivali pisma i poruke.</a:t>
            </a:r>
          </a:p>
        </p:txBody>
      </p:sp>
    </p:spTree>
    <p:extLst>
      <p:ext uri="{BB962C8B-B14F-4D97-AF65-F5344CB8AC3E}">
        <p14:creationId xmlns:p14="http://schemas.microsoft.com/office/powerpoint/2010/main" val="339339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vi-VN" b="1" dirty="0"/>
              <a:t>Sveti Valentin</a:t>
            </a:r>
            <a:r>
              <a:rPr lang="vi-VN" dirty="0"/>
              <a:t> (lat. Valentinus, valens – zdrav, krepak) bio je svećenik u Rimu, neki pišu i liječnik, a živio je u 3. stoljeću (po nekim pisanjima bio je biskup Interamne, današnjeg Ternija). Pogubljen je 269. godine odsijecanjem glave u doba kad je Rimskim carstvom vladao car Klaudije II (Gotski). Kasnije je car Julije I. u 4. stoljeću nad njegovim grobom podigao baziliku, te se od tada taj svetac počeo štovati među kršćanima. Spomen mu je u Katoličkoj Crkvi 14. veljače. O svecu imamomalo povijesnih podataka. Znamo da je bio svećenik u Rimu i da seodlikovao mudrošću i kreposnim životom. Zbog toga je uživao velik ugledi kod pogana i kod kršćana.  </a:t>
            </a:r>
          </a:p>
          <a:p>
            <a:r>
              <a:rPr lang="vi-VN" dirty="0"/>
              <a:t>Car Klaudije II. Gotski (268-270) htio gaje osobno upoznati.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73804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Računalo\Desktop\b.143.0.16777215.0.stories.sveti_Valent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620688"/>
            <a:ext cx="7659262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90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                  PRVA LEGENDA O SMRTI: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r-HR" dirty="0">
                <a:latin typeface="verdana"/>
              </a:rPr>
              <a:t>Postoje dvije legende o smrti Valentina:</a:t>
            </a:r>
            <a:r>
              <a:rPr lang="hr-HR" dirty="0"/>
              <a:t> </a:t>
            </a:r>
          </a:p>
          <a:p>
            <a:pPr algn="just"/>
            <a:r>
              <a:rPr lang="hr-HR" dirty="0">
                <a:latin typeface="verdana"/>
              </a:rPr>
              <a:t>Valentin jeslutio što bi mu se nakon susreta s carem moglo dogoditi pa se zatomolitvom spremio za skori svršetak, za mučeničku smrt. Na upit jednogod sudaca što misli o rimskim bogovima odgovorio je da su oni demoni našto je cijela skupština skočila na noge i tražila njegovu smrt. Car sepobojao pobune i Valentina preda gradskom prefektu a ovaj opet sucuAsteriju. Gradski je prefekt starca svećenika Valentina dao išibati azatim naredi da mu odrube glavu. Bilo je to 269. godine na Flaminijskojcesti.</a:t>
            </a:r>
            <a:r>
              <a:rPr lang="hr-HR" dirty="0"/>
              <a:t>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52645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39</TotalTime>
  <Words>860</Words>
  <Application>Microsoft Office PowerPoint</Application>
  <PresentationFormat>Prikaz na zaslonu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Thatch</vt:lpstr>
      <vt:lpstr>                          SVETI VALENTIN</vt:lpstr>
      <vt:lpstr>Sv. Valentin</vt:lpstr>
      <vt:lpstr>Crkva i dan Sv. Valentina</vt:lpstr>
      <vt:lpstr>Valentin kao zaštitnik zaljubljenih</vt:lpstr>
      <vt:lpstr>PowerPointova prezentacija</vt:lpstr>
      <vt:lpstr>PowerPointova prezentacija</vt:lpstr>
      <vt:lpstr>PowerPointova prezentacija</vt:lpstr>
      <vt:lpstr>PowerPointova prezentacija</vt:lpstr>
      <vt:lpstr>                  PRVA LEGENDA O SMRTI:</vt:lpstr>
      <vt:lpstr>    DRUGA LEGENDA O SMRTI:</vt:lpstr>
      <vt:lpstr>IZRADILI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SVETI VALENTIN</dc:title>
  <dc:creator>Računalo</dc:creator>
  <cp:lastModifiedBy>Skola</cp:lastModifiedBy>
  <cp:revision>5</cp:revision>
  <dcterms:created xsi:type="dcterms:W3CDTF">2014-02-13T10:30:27Z</dcterms:created>
  <dcterms:modified xsi:type="dcterms:W3CDTF">2014-02-13T13:25:46Z</dcterms:modified>
</cp:coreProperties>
</file>